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8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3B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348"/>
    <p:restoredTop sz="96000" autoAdjust="0"/>
  </p:normalViewPr>
  <p:slideViewPr>
    <p:cSldViewPr snapToGrid="0" snapToObjects="1">
      <p:cViewPr varScale="1">
        <p:scale>
          <a:sx n="86" d="100"/>
          <a:sy n="86" d="100"/>
        </p:scale>
        <p:origin x="286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A1F2-099A-C24C-BDA4-77F906D4071F}" type="datetimeFigureOut">
              <a:t>04/08/2020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A53F-3CC1-DA4A-85E0-93A622C52FA0}" type="slidenum">
              <a:rPr lang="uk-UA"/>
              <a:t>‹nr.›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42342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A1F2-099A-C24C-BDA4-77F906D4071F}" type="datetimeFigureOut">
              <a:t>04/08/2020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A53F-3CC1-DA4A-85E0-93A622C52FA0}" type="slidenum">
              <a:rPr lang="uk-UA"/>
              <a:t>‹nr.›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95936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A1F2-099A-C24C-BDA4-77F906D4071F}" type="datetimeFigureOut">
              <a:t>04/08/2020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A53F-3CC1-DA4A-85E0-93A622C52FA0}" type="slidenum">
              <a:rPr lang="uk-UA"/>
              <a:t>‹nr.›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93393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A1F2-099A-C24C-BDA4-77F906D4071F}" type="datetimeFigureOut">
              <a:t>04/08/2020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A53F-3CC1-DA4A-85E0-93A622C52FA0}" type="slidenum">
              <a:rPr lang="uk-UA"/>
              <a:t>‹nr.›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0023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A1F2-099A-C24C-BDA4-77F906D4071F}" type="datetimeFigureOut">
              <a:t>04/08/2020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A53F-3CC1-DA4A-85E0-93A622C52FA0}" type="slidenum">
              <a:rPr lang="uk-UA"/>
              <a:t>‹nr.›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9320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A1F2-099A-C24C-BDA4-77F906D4071F}" type="datetimeFigureOut">
              <a:t>04/08/2020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A53F-3CC1-DA4A-85E0-93A622C52FA0}" type="slidenum">
              <a:rPr lang="uk-UA"/>
              <a:t>‹nr.›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41759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A1F2-099A-C24C-BDA4-77F906D4071F}" type="datetimeFigureOut">
              <a:t>04/08/2020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A53F-3CC1-DA4A-85E0-93A622C52FA0}" type="slidenum">
              <a:rPr lang="uk-UA"/>
              <a:t>‹nr.›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78185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A1F2-099A-C24C-BDA4-77F906D4071F}" type="datetimeFigureOut">
              <a:t>04/08/2020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A53F-3CC1-DA4A-85E0-93A622C52FA0}" type="slidenum">
              <a:rPr lang="uk-UA"/>
              <a:t>‹nr.›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87922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A1F2-099A-C24C-BDA4-77F906D4071F}" type="datetimeFigureOut">
              <a:t>04/08/2020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A53F-3CC1-DA4A-85E0-93A622C52FA0}" type="slidenum">
              <a:rPr lang="uk-UA"/>
              <a:t>‹nr.›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32831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A1F2-099A-C24C-BDA4-77F906D4071F}" type="datetimeFigureOut">
              <a:t>04/08/2020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A53F-3CC1-DA4A-85E0-93A622C52FA0}" type="slidenum">
              <a:rPr lang="uk-UA"/>
              <a:t>‹nr.›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67760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A1F2-099A-C24C-BDA4-77F906D4071F}" type="datetimeFigureOut">
              <a:t>04/08/2020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A53F-3CC1-DA4A-85E0-93A622C52FA0}" type="slidenum">
              <a:rPr lang="uk-UA"/>
              <a:t>‹nr.›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85381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A1F2-099A-C24C-BDA4-77F906D4071F}" type="datetimeFigureOut">
              <a:t>04/08/2020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AA53F-3CC1-DA4A-85E0-93A622C52FA0}" type="slidenum">
              <a:rPr lang="uk-UA"/>
              <a:t>‹nr.›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71939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019256"/>
              </p:ext>
            </p:extLst>
          </p:nvPr>
        </p:nvGraphicFramePr>
        <p:xfrm>
          <a:off x="163516" y="848429"/>
          <a:ext cx="6530968" cy="7659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96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63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01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28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43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16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17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910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51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86173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GB" sz="800" b="1" i="0" kern="1200" dirty="0" err="1">
                          <a:solidFill>
                            <a:schemeClr val="lt1"/>
                          </a:solidFill>
                          <a:effectLst/>
                          <a:latin typeface="Open Sans" charset="0"/>
                          <a:ea typeface="Open Sans" charset="0"/>
                          <a:cs typeface="Open Sans" charset="0"/>
                        </a:rPr>
                        <a:t>Område</a:t>
                      </a:r>
                      <a:endParaRPr lang="en-GB" sz="800" b="1" i="0" kern="1200" dirty="0">
                        <a:solidFill>
                          <a:schemeClr val="lt1"/>
                        </a:solidFill>
                        <a:effectLst/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</a:txBody>
                  <a:tcPr marL="61290" marR="61290" marT="30645" marB="30645" anchor="ctr">
                    <a:solidFill>
                      <a:srgbClr val="007A3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GB" sz="800" b="1" i="0" kern="1200" dirty="0">
                          <a:solidFill>
                            <a:schemeClr val="lt1"/>
                          </a:solidFill>
                          <a:effectLst/>
                          <a:latin typeface="Open Sans" charset="0"/>
                          <a:ea typeface="Open Sans" charset="0"/>
                          <a:cs typeface="Open Sans" charset="0"/>
                        </a:rPr>
                        <a:t>Sekoia admin</a:t>
                      </a:r>
                    </a:p>
                  </a:txBody>
                  <a:tcPr marL="61290" marR="61290" marT="30645" marB="30645" anchor="ctr">
                    <a:solidFill>
                      <a:srgbClr val="007A3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GB" sz="800" b="1" i="0" kern="1200">
                          <a:solidFill>
                            <a:schemeClr val="lt1"/>
                          </a:solidFill>
                          <a:effectLst/>
                          <a:latin typeface="Open Sans" charset="0"/>
                          <a:ea typeface="Open Sans" charset="0"/>
                          <a:cs typeface="Open Sans" charset="0"/>
                        </a:rPr>
                        <a:t>System-</a:t>
                      </a: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GB" sz="800" b="1" i="0" kern="1200">
                          <a:solidFill>
                            <a:schemeClr val="lt1"/>
                          </a:solidFill>
                          <a:effectLst/>
                          <a:latin typeface="Open Sans" charset="0"/>
                          <a:ea typeface="Open Sans" charset="0"/>
                          <a:cs typeface="Open Sans" charset="0"/>
                        </a:rPr>
                        <a:t>administrator</a:t>
                      </a:r>
                    </a:p>
                  </a:txBody>
                  <a:tcPr marL="61290" marR="61290" marT="30645" marB="30645" anchor="ctr">
                    <a:solidFill>
                      <a:srgbClr val="007A3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da-DK" sz="800" b="1" i="0" kern="1200" dirty="0" err="1">
                          <a:solidFill>
                            <a:schemeClr val="lt1"/>
                          </a:solidFill>
                          <a:effectLst/>
                          <a:latin typeface="Open Sans" charset="0"/>
                          <a:ea typeface="Open Sans" charset="0"/>
                          <a:cs typeface="Open Sans" charset="0"/>
                        </a:rPr>
                        <a:t>Admini-strator</a:t>
                      </a:r>
                      <a:endParaRPr lang="en-GB" sz="800" b="1" i="0" kern="1200" dirty="0">
                        <a:solidFill>
                          <a:schemeClr val="lt1"/>
                        </a:solidFill>
                        <a:effectLst/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</a:txBody>
                  <a:tcPr marL="61290" marR="61290" marT="30645" marB="30645" anchor="ctr">
                    <a:solidFill>
                      <a:srgbClr val="007A3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da-DK" sz="800" b="1" i="0" kern="1200" dirty="0">
                          <a:solidFill>
                            <a:schemeClr val="lt1"/>
                          </a:solidFill>
                          <a:effectLst/>
                          <a:latin typeface="Open Sans" charset="0"/>
                          <a:ea typeface="Open Sans" charset="0"/>
                          <a:cs typeface="Open Sans" charset="0"/>
                        </a:rPr>
                        <a:t>Super-</a:t>
                      </a: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da-DK" sz="800" b="1" i="0" kern="1200" dirty="0">
                          <a:solidFill>
                            <a:schemeClr val="lt1"/>
                          </a:solidFill>
                          <a:effectLst/>
                          <a:latin typeface="Open Sans" charset="0"/>
                          <a:ea typeface="Open Sans" charset="0"/>
                          <a:cs typeface="Open Sans" charset="0"/>
                        </a:rPr>
                        <a:t>Bruger</a:t>
                      </a:r>
                      <a:endParaRPr lang="en-GB" sz="800" b="1" i="0" kern="1200" dirty="0">
                        <a:solidFill>
                          <a:schemeClr val="lt1"/>
                        </a:solidFill>
                        <a:effectLst/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</a:txBody>
                  <a:tcPr marL="61290" marR="61290" marT="30645" marB="30645" anchor="ctr">
                    <a:solidFill>
                      <a:srgbClr val="007A3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da-DK" sz="800" b="1" i="0" kern="1200">
                          <a:solidFill>
                            <a:schemeClr val="lt1"/>
                          </a:solidFill>
                          <a:effectLst/>
                          <a:latin typeface="Open Sans" charset="0"/>
                          <a:ea typeface="Open Sans" charset="0"/>
                          <a:cs typeface="Open Sans" charset="0"/>
                        </a:rPr>
                        <a:t>Leder</a:t>
                      </a:r>
                      <a:endParaRPr lang="en-GB" sz="800" b="1" i="0" kern="1200">
                        <a:solidFill>
                          <a:schemeClr val="lt1"/>
                        </a:solidFill>
                        <a:effectLst/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</a:txBody>
                  <a:tcPr marL="61290" marR="61290" marT="30645" marB="30645" anchor="ctr">
                    <a:solidFill>
                      <a:srgbClr val="007A3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da-DK" sz="800" b="1" i="0" kern="1200" dirty="0">
                          <a:solidFill>
                            <a:schemeClr val="lt1"/>
                          </a:solidFill>
                          <a:effectLst/>
                          <a:latin typeface="Open Sans" charset="0"/>
                          <a:ea typeface="Open Sans" charset="0"/>
                          <a:cs typeface="Open Sans" charset="0"/>
                        </a:rPr>
                        <a:t>Med-arbejder</a:t>
                      </a:r>
                      <a:endParaRPr lang="en-GB" sz="800" b="1" i="0" kern="1200" dirty="0">
                        <a:solidFill>
                          <a:schemeClr val="lt1"/>
                        </a:solidFill>
                        <a:effectLst/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</a:txBody>
                  <a:tcPr marL="61290" marR="61290" marT="30645" marB="30645" anchor="ctr">
                    <a:solidFill>
                      <a:srgbClr val="007A3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GB" sz="800" b="1" i="0" kern="1200">
                          <a:solidFill>
                            <a:schemeClr val="lt1"/>
                          </a:solidFill>
                          <a:effectLst/>
                          <a:latin typeface="Open Sans" charset="0"/>
                          <a:ea typeface="Open Sans" charset="0"/>
                          <a:cs typeface="Open Sans" charset="0"/>
                        </a:rPr>
                        <a:t>Medicin-</a:t>
                      </a: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GB" sz="800" b="1" i="0" kern="1200">
                          <a:solidFill>
                            <a:schemeClr val="lt1"/>
                          </a:solidFill>
                          <a:effectLst/>
                          <a:latin typeface="Open Sans" charset="0"/>
                          <a:ea typeface="Open Sans" charset="0"/>
                          <a:cs typeface="Open Sans" charset="0"/>
                        </a:rPr>
                        <a:t>ansvarlig</a:t>
                      </a:r>
                    </a:p>
                  </a:txBody>
                  <a:tcPr marL="61290" marR="61290" marT="30645" marB="30645" anchor="ctr">
                    <a:solidFill>
                      <a:srgbClr val="007A3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da-DK" sz="800" b="1" i="0" kern="1200" dirty="0">
                          <a:solidFill>
                            <a:schemeClr val="lt1"/>
                          </a:solidFill>
                          <a:effectLst/>
                          <a:latin typeface="Open Sans" charset="0"/>
                          <a:ea typeface="Open Sans" charset="0"/>
                          <a:cs typeface="Open Sans" charset="0"/>
                        </a:rPr>
                        <a:t>Pårørende</a:t>
                      </a:r>
                      <a:endParaRPr lang="en-GB" sz="800" b="1" i="0" kern="1200" dirty="0">
                        <a:solidFill>
                          <a:schemeClr val="lt1"/>
                        </a:solidFill>
                        <a:effectLst/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</a:txBody>
                  <a:tcPr marL="61290" marR="61290" marT="30645" marB="30645" anchor="ctr">
                    <a:solidFill>
                      <a:srgbClr val="007A3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32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Billeder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32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Billeder</a:t>
                      </a:r>
                      <a:r>
                        <a:rPr lang="en-US" sz="900" b="0" i="0" baseline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 - Lokationer</a:t>
                      </a: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32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Aktivitetskalender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32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Aktivitetsgrupper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32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Standardaktiviteter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32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Kalender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106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 dirty="0" err="1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Standardbegivenheder</a:t>
                      </a: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32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 dirty="0" err="1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Kontaktbog</a:t>
                      </a: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r>
                        <a:rPr lang="en-US" sz="900" b="0" i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620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 dirty="0" err="1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Skemaer</a:t>
                      </a:r>
                      <a:r>
                        <a:rPr lang="en-US" sz="900" b="0" i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 (</a:t>
                      </a:r>
                      <a:r>
                        <a:rPr lang="en-US" sz="900" b="0" i="0" dirty="0" err="1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kundeniveau</a:t>
                      </a:r>
                      <a:r>
                        <a:rPr lang="en-US" sz="900" b="0" i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)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432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 dirty="0" err="1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Skemaer</a:t>
                      </a:r>
                      <a:r>
                        <a:rPr lang="en-US" sz="900" b="0" i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 (</a:t>
                      </a:r>
                      <a:r>
                        <a:rPr lang="en-US" sz="900" b="0" i="0" dirty="0" err="1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centerniveau</a:t>
                      </a:r>
                      <a:r>
                        <a:rPr lang="en-US" sz="900" b="0" i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)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432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 dirty="0" err="1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Skemaer</a:t>
                      </a:r>
                      <a:r>
                        <a:rPr lang="en-US" sz="900" b="0" i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 (</a:t>
                      </a:r>
                      <a:r>
                        <a:rPr lang="en-US" sz="900" b="0" i="0" dirty="0" err="1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borgerniveau</a:t>
                      </a:r>
                      <a:r>
                        <a:rPr lang="en-US" sz="900" b="0" i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)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r>
                        <a:rPr lang="en-US" sz="900" b="0" i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r>
                        <a:rPr lang="en-US" sz="900" b="0" i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0728396"/>
                  </a:ext>
                </a:extLst>
              </a:tr>
              <a:tr h="24432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Skema rapport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432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Instruktioner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432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 dirty="0" err="1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Oprette</a:t>
                      </a:r>
                      <a:r>
                        <a:rPr lang="en-US" sz="900" b="0" i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 </a:t>
                      </a:r>
                      <a:r>
                        <a:rPr lang="en-US" sz="900" b="0" i="0" dirty="0" err="1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Kategorier</a:t>
                      </a: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432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 dirty="0" err="1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Administrer</a:t>
                      </a: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 kategorier</a:t>
                      </a: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276449"/>
                  </a:ext>
                </a:extLst>
              </a:tr>
              <a:tr h="24432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 dirty="0" err="1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Tildele</a:t>
                      </a:r>
                      <a:r>
                        <a:rPr lang="en-US" sz="900" b="0" i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 Planer (</a:t>
                      </a:r>
                      <a:r>
                        <a:rPr lang="en-US" sz="900" b="0" i="0" dirty="0" err="1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borgeren</a:t>
                      </a:r>
                      <a:r>
                        <a:rPr lang="en-US" sz="900" b="0" i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)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r>
                        <a:rPr lang="en-US" sz="900" b="0" i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432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 dirty="0" err="1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Indhold</a:t>
                      </a:r>
                      <a:r>
                        <a:rPr lang="en-US" sz="900" b="0" i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 </a:t>
                      </a:r>
                      <a:r>
                        <a:rPr lang="en-US" sz="900" b="0" i="0" dirty="0" err="1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i</a:t>
                      </a:r>
                      <a:r>
                        <a:rPr lang="en-US" sz="900" b="0" i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 Planer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r>
                        <a:rPr lang="en-US" sz="900" b="0" i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r>
                        <a:rPr lang="en-US" sz="900" b="0" i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567854"/>
                  </a:ext>
                </a:extLst>
              </a:tr>
              <a:tr h="24432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 dirty="0" err="1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Opgavekatalog</a:t>
                      </a: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432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 dirty="0" err="1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Tildel</a:t>
                      </a:r>
                      <a:r>
                        <a:rPr lang="en-US" sz="900" b="0" i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 </a:t>
                      </a:r>
                      <a:r>
                        <a:rPr lang="en-US" sz="900" b="0" i="0" dirty="0" err="1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opgaver</a:t>
                      </a: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29335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 dirty="0" err="1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Opgaver</a:t>
                      </a:r>
                      <a:r>
                        <a:rPr lang="en-US" sz="900" b="0" i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 – </a:t>
                      </a:r>
                      <a:r>
                        <a:rPr lang="en-US" sz="900" b="0" i="0" dirty="0" err="1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Medicin</a:t>
                      </a:r>
                      <a:r>
                        <a:rPr lang="en-US" sz="900" b="0" i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 </a:t>
                      </a:r>
                      <a:r>
                        <a:rPr lang="en-US" sz="900" b="0" i="0" dirty="0" err="1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rettigheder</a:t>
                      </a:r>
                      <a:r>
                        <a:rPr lang="en-US" sz="900" b="0" i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*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r>
                        <a:rPr lang="en-US" sz="900" b="0" i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x*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432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 dirty="0" err="1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Opgave</a:t>
                      </a:r>
                      <a:r>
                        <a:rPr lang="en-US" sz="900" b="0" i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 Rapport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r>
                        <a:rPr lang="en-US" sz="900" b="0" i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432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 dirty="0" err="1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Sundhedslovsrapport</a:t>
                      </a: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r>
                        <a:rPr lang="en-US" sz="900" b="0" i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r>
                        <a:rPr lang="en-US" sz="900" b="0" i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r>
                        <a:rPr lang="en-US" sz="900" b="0" i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r>
                        <a:rPr lang="en-US" sz="900" b="0" i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1332232"/>
                  </a:ext>
                </a:extLst>
              </a:tr>
              <a:tr h="24432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Sygeplejerske rapport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3301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 dirty="0" err="1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Sygeplejerskebemanding</a:t>
                      </a: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r>
                        <a:rPr lang="en-US" sz="900" b="0" i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r>
                        <a:rPr lang="en-US" sz="900" b="0" i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4432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 dirty="0" err="1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Ledelsesinformation</a:t>
                      </a: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4432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 dirty="0" err="1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Medicin</a:t>
                      </a:r>
                      <a:r>
                        <a:rPr lang="en-US" sz="900" b="0" i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*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x*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x*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x*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r>
                        <a:rPr lang="en-US" sz="900" b="0" i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x*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r>
                        <a:rPr lang="en-US" sz="900" b="0" i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x*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4432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 dirty="0" err="1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Sundhedsmålinger</a:t>
                      </a:r>
                      <a:r>
                        <a:rPr lang="en-US" sz="900" b="0" i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 rapport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r>
                        <a:rPr lang="en-US" sz="900" b="0" i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34695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 dirty="0" err="1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Opret</a:t>
                      </a:r>
                      <a:r>
                        <a:rPr lang="en-US" sz="900" b="0" i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 </a:t>
                      </a:r>
                      <a:r>
                        <a:rPr lang="en-US" sz="900" b="0" i="0" dirty="0" err="1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og</a:t>
                      </a:r>
                      <a:r>
                        <a:rPr lang="en-US" sz="900" b="0" i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 </a:t>
                      </a:r>
                      <a:r>
                        <a:rPr lang="en-US" sz="900" b="0" i="0" dirty="0" err="1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redigere</a:t>
                      </a:r>
                      <a:r>
                        <a:rPr lang="en-US" sz="900" b="0" i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 </a:t>
                      </a:r>
                      <a:r>
                        <a:rPr lang="en-US" sz="900" b="0" i="0" dirty="0" err="1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medarbejdereprofiler</a:t>
                      </a: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  <p:pic>
        <p:nvPicPr>
          <p:cNvPr id="3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808" y="161691"/>
            <a:ext cx="1017453" cy="235987"/>
          </a:xfrm>
          <a:prstGeom prst="rect">
            <a:avLst/>
          </a:prstGeom>
        </p:spPr>
      </p:pic>
      <p:sp>
        <p:nvSpPr>
          <p:cNvPr id="2" name="Tekstfelt 1"/>
          <p:cNvSpPr txBox="1"/>
          <p:nvPr/>
        </p:nvSpPr>
        <p:spPr>
          <a:xfrm>
            <a:off x="115739" y="364894"/>
            <a:ext cx="3747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latin typeface="Open Sans"/>
              </a:rPr>
              <a:t>ROLLER OG RETTIGHEDER</a:t>
            </a:r>
          </a:p>
        </p:txBody>
      </p:sp>
    </p:spTree>
    <p:extLst>
      <p:ext uri="{BB962C8B-B14F-4D97-AF65-F5344CB8AC3E}">
        <p14:creationId xmlns:p14="http://schemas.microsoft.com/office/powerpoint/2010/main" val="4152192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310594"/>
              </p:ext>
            </p:extLst>
          </p:nvPr>
        </p:nvGraphicFramePr>
        <p:xfrm>
          <a:off x="206188" y="736916"/>
          <a:ext cx="6530968" cy="7927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96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63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01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28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43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16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17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910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51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86173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GB" sz="800" b="1" i="0" kern="1200" dirty="0" err="1">
                          <a:solidFill>
                            <a:schemeClr val="lt1"/>
                          </a:solidFill>
                          <a:effectLst/>
                          <a:latin typeface="Open Sans" charset="0"/>
                          <a:ea typeface="Open Sans" charset="0"/>
                          <a:cs typeface="Open Sans" charset="0"/>
                        </a:rPr>
                        <a:t>Område</a:t>
                      </a:r>
                      <a:endParaRPr lang="en-GB" sz="800" b="1" i="0" kern="1200" dirty="0">
                        <a:solidFill>
                          <a:schemeClr val="lt1"/>
                        </a:solidFill>
                        <a:effectLst/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</a:txBody>
                  <a:tcPr marL="61290" marR="61290" marT="30645" marB="30645" anchor="ctr">
                    <a:solidFill>
                      <a:srgbClr val="007A3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GB" sz="800" b="1" i="0" kern="1200" dirty="0">
                          <a:solidFill>
                            <a:schemeClr val="lt1"/>
                          </a:solidFill>
                          <a:effectLst/>
                          <a:latin typeface="Open Sans" charset="0"/>
                          <a:ea typeface="Open Sans" charset="0"/>
                          <a:cs typeface="Open Sans" charset="0"/>
                        </a:rPr>
                        <a:t>Sekoia admin</a:t>
                      </a:r>
                    </a:p>
                  </a:txBody>
                  <a:tcPr marL="61290" marR="61290" marT="30645" marB="30645" anchor="ctr">
                    <a:solidFill>
                      <a:srgbClr val="007A3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GB" sz="800" b="1" i="0" kern="1200">
                          <a:solidFill>
                            <a:schemeClr val="lt1"/>
                          </a:solidFill>
                          <a:effectLst/>
                          <a:latin typeface="Open Sans" charset="0"/>
                          <a:ea typeface="Open Sans" charset="0"/>
                          <a:cs typeface="Open Sans" charset="0"/>
                        </a:rPr>
                        <a:t>System-</a:t>
                      </a: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GB" sz="800" b="1" i="0" kern="1200">
                          <a:solidFill>
                            <a:schemeClr val="lt1"/>
                          </a:solidFill>
                          <a:effectLst/>
                          <a:latin typeface="Open Sans" charset="0"/>
                          <a:ea typeface="Open Sans" charset="0"/>
                          <a:cs typeface="Open Sans" charset="0"/>
                        </a:rPr>
                        <a:t>administrator</a:t>
                      </a:r>
                    </a:p>
                  </a:txBody>
                  <a:tcPr marL="61290" marR="61290" marT="30645" marB="30645" anchor="ctr">
                    <a:solidFill>
                      <a:srgbClr val="007A3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da-DK" sz="800" b="1" i="0" kern="1200" dirty="0" err="1">
                          <a:solidFill>
                            <a:schemeClr val="lt1"/>
                          </a:solidFill>
                          <a:effectLst/>
                          <a:latin typeface="Open Sans" charset="0"/>
                          <a:ea typeface="Open Sans" charset="0"/>
                          <a:cs typeface="Open Sans" charset="0"/>
                        </a:rPr>
                        <a:t>Admini-strator</a:t>
                      </a:r>
                      <a:endParaRPr lang="en-GB" sz="800" b="1" i="0" kern="1200" dirty="0">
                        <a:solidFill>
                          <a:schemeClr val="lt1"/>
                        </a:solidFill>
                        <a:effectLst/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</a:txBody>
                  <a:tcPr marL="61290" marR="61290" marT="30645" marB="30645" anchor="ctr">
                    <a:solidFill>
                      <a:srgbClr val="007A3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da-DK" sz="800" b="1" i="0" kern="1200" dirty="0">
                          <a:solidFill>
                            <a:schemeClr val="lt1"/>
                          </a:solidFill>
                          <a:effectLst/>
                          <a:latin typeface="Open Sans" charset="0"/>
                          <a:ea typeface="Open Sans" charset="0"/>
                          <a:cs typeface="Open Sans" charset="0"/>
                        </a:rPr>
                        <a:t>Super-</a:t>
                      </a: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da-DK" sz="800" b="1" i="0" kern="1200" dirty="0">
                          <a:solidFill>
                            <a:schemeClr val="lt1"/>
                          </a:solidFill>
                          <a:effectLst/>
                          <a:latin typeface="Open Sans" charset="0"/>
                          <a:ea typeface="Open Sans" charset="0"/>
                          <a:cs typeface="Open Sans" charset="0"/>
                        </a:rPr>
                        <a:t>Bruger</a:t>
                      </a:r>
                      <a:endParaRPr lang="en-GB" sz="800" b="1" i="0" kern="1200" dirty="0">
                        <a:solidFill>
                          <a:schemeClr val="lt1"/>
                        </a:solidFill>
                        <a:effectLst/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</a:txBody>
                  <a:tcPr marL="61290" marR="61290" marT="30645" marB="30645" anchor="ctr">
                    <a:solidFill>
                      <a:srgbClr val="007A3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da-DK" sz="800" b="1" i="0" kern="1200" dirty="0">
                          <a:solidFill>
                            <a:schemeClr val="lt1"/>
                          </a:solidFill>
                          <a:effectLst/>
                          <a:latin typeface="Open Sans" charset="0"/>
                          <a:ea typeface="Open Sans" charset="0"/>
                          <a:cs typeface="Open Sans" charset="0"/>
                        </a:rPr>
                        <a:t>Leder</a:t>
                      </a:r>
                      <a:endParaRPr lang="en-GB" sz="800" b="1" i="0" kern="1200" dirty="0">
                        <a:solidFill>
                          <a:schemeClr val="lt1"/>
                        </a:solidFill>
                        <a:effectLst/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</a:txBody>
                  <a:tcPr marL="61290" marR="61290" marT="30645" marB="30645" anchor="ctr">
                    <a:solidFill>
                      <a:srgbClr val="007A3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da-DK" sz="800" b="1" i="0" kern="1200" dirty="0">
                          <a:solidFill>
                            <a:schemeClr val="lt1"/>
                          </a:solidFill>
                          <a:effectLst/>
                          <a:latin typeface="Open Sans" charset="0"/>
                          <a:ea typeface="Open Sans" charset="0"/>
                          <a:cs typeface="Open Sans" charset="0"/>
                        </a:rPr>
                        <a:t>Med-arbejder</a:t>
                      </a:r>
                      <a:endParaRPr lang="en-GB" sz="800" b="1" i="0" kern="1200" dirty="0">
                        <a:solidFill>
                          <a:schemeClr val="lt1"/>
                        </a:solidFill>
                        <a:effectLst/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</a:txBody>
                  <a:tcPr marL="61290" marR="61290" marT="30645" marB="30645" anchor="ctr">
                    <a:solidFill>
                      <a:srgbClr val="007A3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GB" sz="800" b="1" i="0" kern="1200">
                          <a:solidFill>
                            <a:schemeClr val="lt1"/>
                          </a:solidFill>
                          <a:effectLst/>
                          <a:latin typeface="Open Sans" charset="0"/>
                          <a:ea typeface="Open Sans" charset="0"/>
                          <a:cs typeface="Open Sans" charset="0"/>
                        </a:rPr>
                        <a:t>Medicin-</a:t>
                      </a: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GB" sz="800" b="1" i="0" kern="1200">
                          <a:solidFill>
                            <a:schemeClr val="lt1"/>
                          </a:solidFill>
                          <a:effectLst/>
                          <a:latin typeface="Open Sans" charset="0"/>
                          <a:ea typeface="Open Sans" charset="0"/>
                          <a:cs typeface="Open Sans" charset="0"/>
                        </a:rPr>
                        <a:t>ansvarlig</a:t>
                      </a:r>
                    </a:p>
                  </a:txBody>
                  <a:tcPr marL="61290" marR="61290" marT="30645" marB="30645" anchor="ctr">
                    <a:solidFill>
                      <a:srgbClr val="007A3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da-DK" sz="800" b="1" i="0" kern="1200" dirty="0">
                          <a:solidFill>
                            <a:schemeClr val="lt1"/>
                          </a:solidFill>
                          <a:effectLst/>
                          <a:latin typeface="Open Sans" charset="0"/>
                          <a:ea typeface="Open Sans" charset="0"/>
                          <a:cs typeface="Open Sans" charset="0"/>
                        </a:rPr>
                        <a:t>Pårørende</a:t>
                      </a:r>
                      <a:endParaRPr lang="en-GB" sz="800" b="1" i="0" kern="1200" dirty="0">
                        <a:solidFill>
                          <a:schemeClr val="lt1"/>
                        </a:solidFill>
                        <a:effectLst/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</a:txBody>
                  <a:tcPr marL="61290" marR="61290" marT="30645" marB="30645" anchor="ctr">
                    <a:solidFill>
                      <a:srgbClr val="007A3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32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 dirty="0" err="1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Opret</a:t>
                      </a:r>
                      <a:r>
                        <a:rPr lang="en-US" sz="900" b="0" i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 </a:t>
                      </a:r>
                      <a:r>
                        <a:rPr lang="en-US" sz="900" b="0" i="0" dirty="0" err="1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og</a:t>
                      </a:r>
                      <a:r>
                        <a:rPr lang="en-US" sz="900" b="0" i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 </a:t>
                      </a:r>
                      <a:r>
                        <a:rPr lang="en-US" sz="900" b="0" i="0" dirty="0" err="1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rediger</a:t>
                      </a:r>
                      <a:r>
                        <a:rPr lang="en-US" sz="900" b="0" i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 </a:t>
                      </a:r>
                      <a:r>
                        <a:rPr lang="en-US" sz="900" b="0" i="0" dirty="0" err="1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borgerprofiler</a:t>
                      </a: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r>
                        <a:rPr lang="en-US" sz="900" b="0" i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r>
                        <a:rPr lang="en-US" sz="900" b="0" i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32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 dirty="0" err="1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Aktivere</a:t>
                      </a:r>
                      <a:r>
                        <a:rPr lang="en-US" sz="900" b="0" i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/</a:t>
                      </a:r>
                      <a:r>
                        <a:rPr lang="en-US" sz="900" b="0" i="0" dirty="0" err="1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Deaktivere</a:t>
                      </a:r>
                      <a:r>
                        <a:rPr lang="en-US" sz="900" b="0" i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 </a:t>
                      </a:r>
                      <a:r>
                        <a:rPr lang="en-US" sz="900" b="0" i="0" dirty="0" err="1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borgere</a:t>
                      </a:r>
                      <a:r>
                        <a:rPr lang="en-US" sz="900" b="0" i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 (store </a:t>
                      </a:r>
                      <a:r>
                        <a:rPr lang="en-US" sz="900" b="0" i="0" dirty="0" err="1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skærme</a:t>
                      </a:r>
                      <a:r>
                        <a:rPr lang="en-US" sz="900" b="0" i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)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r>
                        <a:rPr lang="en-US" sz="900" b="0" i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r>
                        <a:rPr lang="en-US" sz="900" b="0" i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32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 dirty="0" err="1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Aktivere</a:t>
                      </a:r>
                      <a:r>
                        <a:rPr lang="en-US" sz="900" b="0" i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/</a:t>
                      </a:r>
                      <a:r>
                        <a:rPr lang="en-US" sz="900" b="0" i="0" dirty="0" err="1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Deaktivere</a:t>
                      </a:r>
                      <a:r>
                        <a:rPr lang="en-US" sz="900" b="0" i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 </a:t>
                      </a:r>
                      <a:r>
                        <a:rPr lang="en-US" sz="900" b="0" i="0" dirty="0" err="1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borgere</a:t>
                      </a:r>
                      <a:r>
                        <a:rPr lang="en-US" sz="900" b="0" i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 (tablets)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r>
                        <a:rPr lang="en-US" sz="900" b="0" i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r>
                        <a:rPr lang="en-US" sz="900" b="0" i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r>
                        <a:rPr lang="en-US" sz="900" b="0" i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r>
                        <a:rPr lang="en-US" sz="900" b="0" i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32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Fast location </a:t>
                      </a:r>
                      <a:r>
                        <a:rPr lang="en-US" sz="900" b="0" i="0" dirty="0" err="1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på</a:t>
                      </a:r>
                      <a:r>
                        <a:rPr lang="en-US" sz="900" b="0" i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 </a:t>
                      </a:r>
                      <a:r>
                        <a:rPr lang="en-US" sz="900" b="0" i="0" dirty="0" err="1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en</a:t>
                      </a:r>
                      <a:r>
                        <a:rPr lang="en-US" sz="900" b="0" i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 tablet + </a:t>
                      </a:r>
                      <a:r>
                        <a:rPr lang="en-US" sz="900" b="0" i="0" dirty="0" err="1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ændre</a:t>
                      </a:r>
                      <a:r>
                        <a:rPr lang="en-US" sz="900" b="0" i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 </a:t>
                      </a:r>
                      <a:r>
                        <a:rPr lang="en-US" sz="900" b="0" i="0" dirty="0" err="1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lokation</a:t>
                      </a: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32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 dirty="0" err="1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Opret</a:t>
                      </a:r>
                      <a:r>
                        <a:rPr lang="en-US" sz="900" b="0" i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 </a:t>
                      </a:r>
                      <a:r>
                        <a:rPr lang="en-US" sz="900" b="0" i="0" dirty="0" err="1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personalegrupper</a:t>
                      </a: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32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 dirty="0" err="1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Uploade</a:t>
                      </a:r>
                      <a:r>
                        <a:rPr lang="en-US" sz="900" b="0" i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 </a:t>
                      </a:r>
                      <a:r>
                        <a:rPr lang="en-US" sz="900" b="0" i="0" dirty="0" err="1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og</a:t>
                      </a:r>
                      <a:r>
                        <a:rPr lang="en-US" sz="900" b="0" i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 </a:t>
                      </a:r>
                      <a:r>
                        <a:rPr lang="en-US" sz="900" b="0" i="0" dirty="0" err="1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rediger</a:t>
                      </a:r>
                      <a:r>
                        <a:rPr lang="en-US" sz="900" b="0" i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 Filer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900" b="0" i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r>
                        <a:rPr lang="en-US" sz="900" b="0" i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r>
                        <a:rPr lang="en-US" sz="900" b="0" i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x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106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32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620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432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432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0728396"/>
                  </a:ext>
                </a:extLst>
              </a:tr>
              <a:tr h="24432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432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432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432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276449"/>
                  </a:ext>
                </a:extLst>
              </a:tr>
              <a:tr h="24432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432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567854"/>
                  </a:ext>
                </a:extLst>
              </a:tr>
              <a:tr h="24432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432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29335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432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432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1332232"/>
                  </a:ext>
                </a:extLst>
              </a:tr>
              <a:tr h="24432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3301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4432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4432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4432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34695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endParaRPr lang="en-US" sz="900" b="0" i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  <p:pic>
        <p:nvPicPr>
          <p:cNvPr id="3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808" y="161691"/>
            <a:ext cx="1017453" cy="235987"/>
          </a:xfrm>
          <a:prstGeom prst="rect">
            <a:avLst/>
          </a:prstGeom>
        </p:spPr>
      </p:pic>
      <p:sp>
        <p:nvSpPr>
          <p:cNvPr id="2" name="Tekstfelt 1"/>
          <p:cNvSpPr txBox="1"/>
          <p:nvPr/>
        </p:nvSpPr>
        <p:spPr>
          <a:xfrm>
            <a:off x="120844" y="204035"/>
            <a:ext cx="3747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latin typeface="Open Sans"/>
              </a:rPr>
              <a:t>ROLLER OG RETTIGHEDER</a:t>
            </a:r>
          </a:p>
        </p:txBody>
      </p:sp>
    </p:spTree>
    <p:extLst>
      <p:ext uri="{BB962C8B-B14F-4D97-AF65-F5344CB8AC3E}">
        <p14:creationId xmlns:p14="http://schemas.microsoft.com/office/powerpoint/2010/main" val="757347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2509</TotalTime>
  <Words>302</Words>
  <Application>Microsoft Office PowerPoint</Application>
  <PresentationFormat>Skærmshow (4:3)</PresentationFormat>
  <Paragraphs>231</Paragraphs>
  <Slides>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Open Sans Light</vt:lpstr>
      <vt:lpstr>Office Theme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Katrine Østergaard Thomsen</cp:lastModifiedBy>
  <cp:revision>47</cp:revision>
  <cp:lastPrinted>2017-07-11T09:41:21Z</cp:lastPrinted>
  <dcterms:created xsi:type="dcterms:W3CDTF">2017-07-03T06:29:54Z</dcterms:created>
  <dcterms:modified xsi:type="dcterms:W3CDTF">2020-08-04T09:46:45Z</dcterms:modified>
</cp:coreProperties>
</file>